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83" r:id="rId3"/>
    <p:sldId id="285" r:id="rId4"/>
    <p:sldId id="284" r:id="rId5"/>
    <p:sldId id="292" r:id="rId6"/>
    <p:sldId id="287" r:id="rId7"/>
    <p:sldId id="291" r:id="rId8"/>
    <p:sldId id="257" r:id="rId9"/>
    <p:sldId id="270" r:id="rId10"/>
    <p:sldId id="288" r:id="rId11"/>
    <p:sldId id="295" r:id="rId12"/>
    <p:sldId id="289" r:id="rId13"/>
    <p:sldId id="294" r:id="rId14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60"/>
  </p:normalViewPr>
  <p:slideViewPr>
    <p:cSldViewPr>
      <p:cViewPr varScale="1">
        <p:scale>
          <a:sx n="70" d="100"/>
          <a:sy n="70" d="100"/>
        </p:scale>
        <p:origin x="-12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308FC6-BFD5-48DF-964C-86AA9C635863}" type="datetimeFigureOut">
              <a:rPr lang="nb-NO" smtClean="0"/>
              <a:pPr/>
              <a:t>27.10.2011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3053EF-1A5F-43E6-A6F5-2B6272D2D02A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053EF-1A5F-43E6-A6F5-2B6272D2D02A}" type="slidenum">
              <a:rPr lang="nb-NO" smtClean="0"/>
              <a:pPr/>
              <a:t>1</a:t>
            </a:fld>
            <a:endParaRPr lang="nb-NO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053EF-1A5F-43E6-A6F5-2B6272D2D02A}" type="slidenum">
              <a:rPr lang="nb-NO" smtClean="0"/>
              <a:pPr/>
              <a:t>10</a:t>
            </a:fld>
            <a:endParaRPr lang="nb-NO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053EF-1A5F-43E6-A6F5-2B6272D2D02A}" type="slidenum">
              <a:rPr lang="nb-NO" smtClean="0"/>
              <a:pPr/>
              <a:t>11</a:t>
            </a:fld>
            <a:endParaRPr lang="nb-NO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053EF-1A5F-43E6-A6F5-2B6272D2D02A}" type="slidenum">
              <a:rPr lang="nb-NO" smtClean="0"/>
              <a:pPr/>
              <a:t>12</a:t>
            </a:fld>
            <a:endParaRPr lang="nb-NO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053EF-1A5F-43E6-A6F5-2B6272D2D02A}" type="slidenum">
              <a:rPr lang="nb-NO" smtClean="0"/>
              <a:pPr/>
              <a:t>13</a:t>
            </a:fld>
            <a:endParaRPr lang="nb-N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053EF-1A5F-43E6-A6F5-2B6272D2D02A}" type="slidenum">
              <a:rPr lang="nb-NO" smtClean="0"/>
              <a:pPr/>
              <a:t>2</a:t>
            </a:fld>
            <a:endParaRPr lang="nb-N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053EF-1A5F-43E6-A6F5-2B6272D2D02A}" type="slidenum">
              <a:rPr lang="nb-NO" smtClean="0"/>
              <a:pPr/>
              <a:t>3</a:t>
            </a:fld>
            <a:endParaRPr lang="nb-N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053EF-1A5F-43E6-A6F5-2B6272D2D02A}" type="slidenum">
              <a:rPr lang="nb-NO" smtClean="0"/>
              <a:pPr/>
              <a:t>4</a:t>
            </a:fld>
            <a:endParaRPr lang="nb-N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053EF-1A5F-43E6-A6F5-2B6272D2D02A}" type="slidenum">
              <a:rPr lang="nb-NO" smtClean="0"/>
              <a:pPr/>
              <a:t>5</a:t>
            </a:fld>
            <a:endParaRPr lang="nb-N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053EF-1A5F-43E6-A6F5-2B6272D2D02A}" type="slidenum">
              <a:rPr lang="nb-NO" smtClean="0"/>
              <a:pPr/>
              <a:t>6</a:t>
            </a:fld>
            <a:endParaRPr lang="nb-N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053EF-1A5F-43E6-A6F5-2B6272D2D02A}" type="slidenum">
              <a:rPr lang="nb-NO" smtClean="0"/>
              <a:pPr/>
              <a:t>7</a:t>
            </a:fld>
            <a:endParaRPr lang="nb-NO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053EF-1A5F-43E6-A6F5-2B6272D2D02A}" type="slidenum">
              <a:rPr lang="nb-NO" smtClean="0"/>
              <a:pPr/>
              <a:t>8</a:t>
            </a:fld>
            <a:endParaRPr lang="nb-NO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053EF-1A5F-43E6-A6F5-2B6272D2D02A}" type="slidenum">
              <a:rPr lang="nb-NO" smtClean="0"/>
              <a:pPr/>
              <a:t>9</a:t>
            </a:fld>
            <a:endParaRPr lang="nb-N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1DB86-9763-4F2D-9AD8-B42F85341767}" type="datetime1">
              <a:rPr lang="nb-NO" smtClean="0"/>
              <a:pPr/>
              <a:t>27.10.2011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42C0-135F-4FFE-BE75-8D01D2B1B00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78AF9-0F93-4F4C-B982-119299DA8AD7}" type="datetime1">
              <a:rPr lang="nb-NO" smtClean="0"/>
              <a:pPr/>
              <a:t>27.10.2011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42C0-135F-4FFE-BE75-8D01D2B1B00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6E537-6530-4F49-A4A3-619521A2DEC3}" type="datetime1">
              <a:rPr lang="nb-NO" smtClean="0"/>
              <a:pPr/>
              <a:t>27.10.2011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42C0-135F-4FFE-BE75-8D01D2B1B00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1B3A4-9D59-4A63-8E8F-3AFF1B67440C}" type="datetime1">
              <a:rPr lang="nb-NO" smtClean="0"/>
              <a:pPr/>
              <a:t>27.10.2011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42C0-135F-4FFE-BE75-8D01D2B1B00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7FF4-D59B-44B9-AA49-7244F6FE8314}" type="datetime1">
              <a:rPr lang="nb-NO" smtClean="0"/>
              <a:pPr/>
              <a:t>27.10.2011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42C0-135F-4FFE-BE75-8D01D2B1B00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CE3A3-A9FA-4AF6-98B5-C554B560F67C}" type="datetime1">
              <a:rPr lang="nb-NO" smtClean="0"/>
              <a:pPr/>
              <a:t>27.10.2011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42C0-135F-4FFE-BE75-8D01D2B1B00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CDF47-120C-40F6-9D2D-81FEBF1E4806}" type="datetime1">
              <a:rPr lang="nb-NO" smtClean="0"/>
              <a:pPr/>
              <a:t>27.10.2011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42C0-135F-4FFE-BE75-8D01D2B1B00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E744C-D7B0-4589-B7A1-4BA9092DF01B}" type="datetime1">
              <a:rPr lang="nb-NO" smtClean="0"/>
              <a:pPr/>
              <a:t>27.10.2011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42C0-135F-4FFE-BE75-8D01D2B1B00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79B58-7608-4A77-A7ED-627C9D286F9F}" type="datetime1">
              <a:rPr lang="nb-NO" smtClean="0"/>
              <a:pPr/>
              <a:t>27.10.2011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42C0-135F-4FFE-BE75-8D01D2B1B00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854CD-ABD5-47FA-9EF4-BB7A54C0F87A}" type="datetime1">
              <a:rPr lang="nb-NO" smtClean="0"/>
              <a:pPr/>
              <a:t>27.10.2011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42C0-135F-4FFE-BE75-8D01D2B1B00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374F-FE05-461E-BA89-AE743FF292A4}" type="datetime1">
              <a:rPr lang="nb-NO" smtClean="0"/>
              <a:pPr/>
              <a:t>27.10.2011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42C0-135F-4FFE-BE75-8D01D2B1B00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3B1DA-D722-4AEE-8D2A-B17F0BEFD0E7}" type="datetime1">
              <a:rPr lang="nb-NO" smtClean="0"/>
              <a:pPr/>
              <a:t>27.10.2011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142C0-135F-4FFE-BE75-8D01D2B1B00B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2.tisip.no/integrering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e.int/t/e/social_cohesion/soc-sp/7th%20edition%20legislation%20E%20in%20color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regjeringen.no/nb/dep/hod/dok/regpubl/prop/2010-2011/prop-90-l-20102011/14/5/3.html?id=638633" TargetMode="External"/><Relationship Id="rId4" Type="http://schemas.openxmlformats.org/officeDocument/2006/relationships/hyperlink" Target="http://social.un.org/index/SocialIntegration.asp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772400" cy="2766169"/>
          </a:xfrm>
        </p:spPr>
        <p:txBody>
          <a:bodyPr>
            <a:normAutofit/>
          </a:bodyPr>
          <a:lstStyle/>
          <a:p>
            <a:r>
              <a:rPr lang="nb-NO" b="1" dirty="0" smtClean="0"/>
              <a:t>Sosial integrering av mennesker </a:t>
            </a:r>
            <a:r>
              <a:rPr lang="nb-NO" b="1" dirty="0"/>
              <a:t>med psykiske </a:t>
            </a:r>
            <a:r>
              <a:rPr lang="nb-NO" b="1" dirty="0" smtClean="0"/>
              <a:t>problemer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835696" y="4437112"/>
            <a:ext cx="5936704" cy="1728192"/>
          </a:xfrm>
        </p:spPr>
        <p:txBody>
          <a:bodyPr>
            <a:normAutofit/>
          </a:bodyPr>
          <a:lstStyle/>
          <a:p>
            <a:r>
              <a:rPr lang="nb-NO" b="1" dirty="0" smtClean="0"/>
              <a:t>ved</a:t>
            </a:r>
          </a:p>
          <a:p>
            <a:r>
              <a:rPr lang="nb-NO" b="1" dirty="0" smtClean="0"/>
              <a:t>Karl Johan Johansen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42C0-135F-4FFE-BE75-8D01D2B1B00B}" type="slidenum">
              <a:rPr lang="nb-NO" smtClean="0"/>
              <a:pPr/>
              <a:t>1</a:t>
            </a:fld>
            <a:endParaRPr lang="nb-NO"/>
          </a:p>
        </p:txBody>
      </p:sp>
      <p:pic>
        <p:nvPicPr>
          <p:cNvPr id="7" name="Picture 4" descr="Interr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2160240" cy="1330325"/>
          </a:xfrm>
          <a:prstGeom prst="rect">
            <a:avLst/>
          </a:prstGeom>
          <a:noFill/>
        </p:spPr>
      </p:pic>
      <p:pic>
        <p:nvPicPr>
          <p:cNvPr id="8" name="Picture 6" descr="EU_flagga_rg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43775" y="0"/>
            <a:ext cx="1800225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Arbeidsform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b-NO" dirty="0" smtClean="0"/>
              <a:t>Hvordan vi arbeidet:</a:t>
            </a:r>
          </a:p>
          <a:p>
            <a:r>
              <a:rPr lang="nb-NO" dirty="0" smtClean="0"/>
              <a:t>Nettverkssamlinger</a:t>
            </a:r>
          </a:p>
          <a:p>
            <a:r>
              <a:rPr lang="nb-NO" dirty="0" smtClean="0"/>
              <a:t>Brukertreff</a:t>
            </a:r>
          </a:p>
          <a:p>
            <a:r>
              <a:rPr lang="nb-NO" dirty="0" smtClean="0"/>
              <a:t>Evalueringer md fokusgrupper og individuelle intervjuer</a:t>
            </a:r>
          </a:p>
          <a:p>
            <a:r>
              <a:rPr lang="nb-NO" dirty="0" smtClean="0"/>
              <a:t>Studiebesøk</a:t>
            </a:r>
          </a:p>
          <a:p>
            <a:r>
              <a:rPr lang="nb-NO" dirty="0" smtClean="0"/>
              <a:t>Studieturer</a:t>
            </a:r>
            <a:endParaRPr lang="nb-NO" dirty="0" smtClean="0"/>
          </a:p>
          <a:p>
            <a:r>
              <a:rPr lang="nb-NO" dirty="0" smtClean="0"/>
              <a:t>Skriveseminarer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42C0-135F-4FFE-BE75-8D01D2B1B00B}" type="slidenum">
              <a:rPr lang="nb-NO" smtClean="0"/>
              <a:pPr/>
              <a:t>10</a:t>
            </a:fld>
            <a:endParaRPr lang="nb-NO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b="1" dirty="0" smtClean="0"/>
              <a:t>Hjemmesiden for prosjektet</a:t>
            </a:r>
            <a:r>
              <a:rPr lang="nb-NO" dirty="0" smtClean="0">
                <a:hlinkClick r:id="rId3"/>
              </a:rPr>
              <a:t> </a:t>
            </a:r>
            <a:r>
              <a:rPr lang="nb-NO" b="1" dirty="0" smtClean="0"/>
              <a:t/>
            </a:r>
            <a:br>
              <a:rPr lang="nb-NO" b="1" dirty="0" smtClean="0"/>
            </a:br>
            <a:endParaRPr lang="nb-NO" b="1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42C0-135F-4FFE-BE75-8D01D2B1B00B}" type="slidenum">
              <a:rPr lang="nb-NO" smtClean="0"/>
              <a:pPr/>
              <a:t>11</a:t>
            </a:fld>
            <a:endParaRPr lang="nb-NO"/>
          </a:p>
        </p:txBody>
      </p:sp>
      <p:sp>
        <p:nvSpPr>
          <p:cNvPr id="6" name="Plassholder for innhold 5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00600"/>
          </a:xfrm>
        </p:spPr>
        <p:txBody>
          <a:bodyPr>
            <a:normAutofit fontScale="85000" lnSpcReduction="20000"/>
          </a:bodyPr>
          <a:lstStyle/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pPr algn="ctr"/>
            <a:endParaRPr lang="nb-NO" dirty="0" smtClean="0">
              <a:hlinkClick r:id="rId3"/>
            </a:endParaRPr>
          </a:p>
          <a:p>
            <a:pPr algn="ctr"/>
            <a:endParaRPr lang="nb-NO" dirty="0" smtClean="0">
              <a:hlinkClick r:id="rId3"/>
            </a:endParaRPr>
          </a:p>
          <a:p>
            <a:pPr algn="ctr"/>
            <a:r>
              <a:rPr lang="nb-NO" dirty="0" smtClean="0">
                <a:hlinkClick r:id="rId3"/>
              </a:rPr>
              <a:t>http</a:t>
            </a:r>
            <a:r>
              <a:rPr lang="nb-NO" dirty="0" smtClean="0">
                <a:hlinkClick r:id="rId3"/>
              </a:rPr>
              <a:t>://www2.tisip.no/integrering/</a:t>
            </a:r>
            <a:endParaRPr lang="nb-NO" dirty="0" smtClean="0"/>
          </a:p>
          <a:p>
            <a:endParaRPr lang="nb-NO" dirty="0" smtClean="0"/>
          </a:p>
          <a:p>
            <a:endParaRPr lang="nb-NO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23728" y="1052735"/>
            <a:ext cx="5112568" cy="4781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Utfordringer 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b-NO" dirty="0" smtClean="0"/>
              <a:t>Mange deltakere/delprosjekter og over en lang prosjektperiode  </a:t>
            </a:r>
          </a:p>
          <a:p>
            <a:pPr lvl="1">
              <a:buFontTx/>
              <a:buChar char="-"/>
            </a:pPr>
            <a:r>
              <a:rPr lang="nb-NO" dirty="0" smtClean="0"/>
              <a:t>Holde fokus</a:t>
            </a:r>
          </a:p>
          <a:p>
            <a:pPr lvl="1">
              <a:buFontTx/>
              <a:buChar char="-"/>
            </a:pPr>
            <a:r>
              <a:rPr lang="nb-NO" dirty="0" smtClean="0"/>
              <a:t>Felles forståelse</a:t>
            </a:r>
          </a:p>
          <a:p>
            <a:pPr lvl="1">
              <a:buNone/>
            </a:pPr>
            <a:r>
              <a:rPr lang="nb-NO" dirty="0" smtClean="0"/>
              <a:t>-  Opprettholde </a:t>
            </a:r>
            <a:r>
              <a:rPr lang="nb-NO" dirty="0" smtClean="0"/>
              <a:t>engasjement blant personene som deltar</a:t>
            </a:r>
          </a:p>
          <a:p>
            <a:pPr marL="804863" indent="-804863">
              <a:buNone/>
            </a:pPr>
            <a:r>
              <a:rPr lang="nb-NO" dirty="0" smtClean="0"/>
              <a:t>Endring tar tid</a:t>
            </a:r>
          </a:p>
          <a:p>
            <a:pPr marL="804863" indent="-804863">
              <a:buNone/>
            </a:pPr>
            <a:r>
              <a:rPr lang="nb-NO" dirty="0" smtClean="0"/>
              <a:t>Dokumentasjon</a:t>
            </a:r>
          </a:p>
          <a:p>
            <a:pPr marL="804863" indent="-804863">
              <a:buNone/>
            </a:pPr>
            <a:r>
              <a:rPr lang="nb-NO" dirty="0" smtClean="0"/>
              <a:t>Spredning av resultater</a:t>
            </a:r>
          </a:p>
          <a:p>
            <a:pPr marL="804863" lvl="1" indent="-354013">
              <a:buNone/>
            </a:pPr>
            <a:r>
              <a:rPr lang="nb-NO" dirty="0" smtClean="0"/>
              <a:t>-   Vi </a:t>
            </a:r>
            <a:r>
              <a:rPr lang="nb-NO" dirty="0" smtClean="0"/>
              <a:t>vil innarbeide resultatene fra konferansen i </a:t>
            </a:r>
            <a:r>
              <a:rPr lang="nb-NO" dirty="0" smtClean="0"/>
              <a:t>sluttrapporten</a:t>
            </a:r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42C0-135F-4FFE-BE75-8D01D2B1B00B}" type="slidenum">
              <a:rPr lang="nb-NO" smtClean="0"/>
              <a:pPr/>
              <a:t>12</a:t>
            </a:fld>
            <a:endParaRPr lang="nb-NO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nb-NO" b="1" dirty="0" smtClean="0"/>
              <a:t>Oppsummering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85000" lnSpcReduction="10000"/>
          </a:bodyPr>
          <a:lstStyle/>
          <a:p>
            <a:r>
              <a:rPr lang="nb-NO" dirty="0" smtClean="0"/>
              <a:t>Disse vil bli presentert i sesjonene etter lunsj</a:t>
            </a:r>
          </a:p>
          <a:p>
            <a:r>
              <a:rPr lang="nb-NO" dirty="0" smtClean="0"/>
              <a:t>Her blir presentert et utvalg av </a:t>
            </a:r>
            <a:r>
              <a:rPr lang="nb-NO" dirty="0" smtClean="0"/>
              <a:t>det </a:t>
            </a:r>
            <a:r>
              <a:rPr lang="nb-NO" dirty="0" smtClean="0"/>
              <a:t>som kan omtales som alternative tiltak innenfor psykisk helsearbeid, og hvor arbeidsformen er noe annerledes enn i mer tradisjonelle tiltak.</a:t>
            </a:r>
          </a:p>
          <a:p>
            <a:r>
              <a:rPr lang="nb-NO" dirty="0" smtClean="0"/>
              <a:t>De fleste av disse tiltakene er avhengig av ikke bare innhold og rammen rundt, men av ildsjeler som til daglig vier livene sine til å oppnå resultater gjennom tiltakene.</a:t>
            </a:r>
          </a:p>
          <a:p>
            <a:r>
              <a:rPr lang="nb-NO" dirty="0" smtClean="0"/>
              <a:t>Både for disse ”sosiale entreprenørene” og for deltakerne er det viktig å bevare en del av nyskapingsånden for å ivareta ”eierskap”, utvikling og resultater som slike tiltak representerer. 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42C0-135F-4FFE-BE75-8D01D2B1B00B}" type="slidenum">
              <a:rPr lang="nb-NO" smtClean="0"/>
              <a:pPr/>
              <a:t>13</a:t>
            </a:fld>
            <a:endParaRPr lang="nb-NO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b="1" dirty="0" smtClean="0"/>
              <a:t>Behov for sosial integrering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nb-NO" dirty="0" smtClean="0"/>
              <a:t> En av de største </a:t>
            </a:r>
            <a:r>
              <a:rPr lang="nb-NO" dirty="0" smtClean="0"/>
              <a:t>utfordringene </a:t>
            </a:r>
            <a:r>
              <a:rPr lang="nb-NO" dirty="0" smtClean="0"/>
              <a:t>i vår tid</a:t>
            </a:r>
          </a:p>
          <a:p>
            <a:pPr marL="0" indent="0"/>
            <a:r>
              <a:rPr lang="nb-NO" dirty="0" smtClean="0"/>
              <a:t> Behov for sosial integrering har bakgrunn i</a:t>
            </a:r>
          </a:p>
          <a:p>
            <a:pPr marL="0" indent="0">
              <a:buNone/>
            </a:pPr>
            <a:r>
              <a:rPr lang="nb-NO" dirty="0" smtClean="0"/>
              <a:t>  flere forhold</a:t>
            </a:r>
          </a:p>
          <a:p>
            <a:pPr marL="400050" lvl="1" indent="177800"/>
            <a:r>
              <a:rPr lang="nb-NO" dirty="0" smtClean="0"/>
              <a:t> demografisk utvikling</a:t>
            </a:r>
          </a:p>
          <a:p>
            <a:pPr marL="400050" lvl="1" indent="177800"/>
            <a:r>
              <a:rPr lang="nb-NO" dirty="0" smtClean="0"/>
              <a:t> normer og ideologier</a:t>
            </a:r>
          </a:p>
          <a:p>
            <a:pPr marL="400050" lvl="1" indent="177800"/>
            <a:r>
              <a:rPr lang="nb-NO" dirty="0" smtClean="0"/>
              <a:t> økonomi</a:t>
            </a:r>
          </a:p>
          <a:p>
            <a:pPr marL="400050" lvl="1" indent="177800"/>
            <a:r>
              <a:rPr lang="nb-NO" dirty="0" smtClean="0"/>
              <a:t> enkeltindividers livskvalitet</a:t>
            </a:r>
          </a:p>
          <a:p>
            <a:pPr marL="400050" lvl="1" indent="177800"/>
            <a:endParaRPr lang="nb-NO" dirty="0" smtClean="0"/>
          </a:p>
          <a:p>
            <a:pPr marL="0" indent="177800"/>
            <a:endParaRPr lang="nb-NO" dirty="0" smtClean="0"/>
          </a:p>
          <a:p>
            <a:pPr marL="0" indent="177800"/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42C0-135F-4FFE-BE75-8D01D2B1B00B}" type="slidenum">
              <a:rPr lang="nb-NO" smtClean="0"/>
              <a:pPr/>
              <a:t>2</a:t>
            </a:fld>
            <a:endParaRPr lang="nb-NO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Krav om sosial integrering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b-NO" dirty="0" smtClean="0"/>
              <a:t>Kommer  fra flere hold:</a:t>
            </a:r>
          </a:p>
          <a:p>
            <a:pPr lvl="1"/>
            <a:r>
              <a:rPr lang="nb-NO" dirty="0" smtClean="0"/>
              <a:t>Overnasjonale organer – </a:t>
            </a:r>
            <a:r>
              <a:rPr lang="nb-NO" dirty="0" smtClean="0">
                <a:hlinkClick r:id="rId3"/>
              </a:rPr>
              <a:t>EU</a:t>
            </a:r>
            <a:r>
              <a:rPr lang="nb-NO" dirty="0" smtClean="0"/>
              <a:t>    </a:t>
            </a:r>
            <a:r>
              <a:rPr lang="nb-NO" dirty="0" smtClean="0">
                <a:hlinkClick r:id="rId4"/>
              </a:rPr>
              <a:t>FN</a:t>
            </a:r>
            <a:endParaRPr lang="nb-NO" dirty="0" smtClean="0"/>
          </a:p>
          <a:p>
            <a:pPr lvl="1"/>
            <a:r>
              <a:rPr lang="nb-NO" dirty="0" smtClean="0"/>
              <a:t>Sentrale nasjonale </a:t>
            </a:r>
            <a:r>
              <a:rPr lang="nb-NO" dirty="0" smtClean="0">
                <a:hlinkClick r:id="rId5"/>
              </a:rPr>
              <a:t>myndigheter</a:t>
            </a:r>
            <a:r>
              <a:rPr lang="nb-NO" dirty="0" smtClean="0"/>
              <a:t> </a:t>
            </a:r>
          </a:p>
          <a:p>
            <a:pPr lvl="1"/>
            <a:r>
              <a:rPr lang="nb-NO" dirty="0" smtClean="0"/>
              <a:t>Organisasjoner – brukerorganisasjoner, humanitære organisasjoner</a:t>
            </a:r>
          </a:p>
          <a:p>
            <a:pPr lvl="1"/>
            <a:endParaRPr lang="nb-NO" dirty="0" smtClean="0"/>
          </a:p>
          <a:p>
            <a:pPr lvl="1"/>
            <a:endParaRPr lang="nb-NO" dirty="0" smtClean="0"/>
          </a:p>
          <a:p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42C0-135F-4FFE-BE75-8D01D2B1B00B}" type="slidenum">
              <a:rPr lang="nb-NO" smtClean="0"/>
              <a:pPr/>
              <a:t>3</a:t>
            </a:fld>
            <a:endParaRPr lang="nb-NO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Bakgrunn for prosjektet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r>
              <a:rPr lang="nb-NO" dirty="0" smtClean="0"/>
              <a:t>Situasjonen </a:t>
            </a:r>
            <a:r>
              <a:rPr lang="nb-NO" dirty="0" smtClean="0"/>
              <a:t>innenfor </a:t>
            </a:r>
            <a:r>
              <a:rPr lang="nb-NO" dirty="0" smtClean="0"/>
              <a:t>psykisk helsearbeid</a:t>
            </a:r>
            <a:r>
              <a:rPr lang="nb-NO" dirty="0" smtClean="0"/>
              <a:t>/-psykiatri </a:t>
            </a:r>
            <a:r>
              <a:rPr lang="nb-NO" dirty="0" smtClean="0"/>
              <a:t>i Norge og Sverige</a:t>
            </a:r>
          </a:p>
          <a:p>
            <a:r>
              <a:rPr lang="nb-NO" dirty="0" smtClean="0"/>
              <a:t>Nasjonale satsinger både i Sverige og Norge</a:t>
            </a:r>
          </a:p>
          <a:p>
            <a:r>
              <a:rPr lang="nb-NO" dirty="0" smtClean="0"/>
              <a:t>Erfaringer, muligheter </a:t>
            </a:r>
            <a:r>
              <a:rPr lang="nb-NO" dirty="0" smtClean="0"/>
              <a:t>og interesse for samarbeid om utviklingsarbeid i kommunene Trondheim, Stjørdal og </a:t>
            </a:r>
            <a:r>
              <a:rPr lang="nb-NO" dirty="0" err="1" smtClean="0"/>
              <a:t>Østersund</a:t>
            </a:r>
            <a:endParaRPr lang="nb-NO" dirty="0" smtClean="0"/>
          </a:p>
          <a:p>
            <a:r>
              <a:rPr lang="nb-NO" dirty="0" smtClean="0"/>
              <a:t>Et relevant Interregprogram å søke finansiering innenfor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42C0-135F-4FFE-BE75-8D01D2B1B00B}" type="slidenum">
              <a:rPr lang="nb-NO" smtClean="0"/>
              <a:pPr/>
              <a:t>4</a:t>
            </a:fld>
            <a:endParaRPr lang="nb-NO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Prosjektperioden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nb-NO" b="1" dirty="0" smtClean="0"/>
          </a:p>
          <a:p>
            <a:pPr algn="ctr">
              <a:buNone/>
            </a:pPr>
            <a:r>
              <a:rPr lang="nb-NO" b="1" dirty="0" smtClean="0"/>
              <a:t>01.12.2008 – 30.11.2011</a:t>
            </a:r>
            <a:endParaRPr lang="nb-NO" b="1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42C0-135F-4FFE-BE75-8D01D2B1B00B}" type="slidenum">
              <a:rPr lang="nb-NO" smtClean="0"/>
              <a:pPr/>
              <a:t>5</a:t>
            </a:fld>
            <a:endParaRPr lang="nb-NO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Deltakere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Trondheim kommune</a:t>
            </a:r>
          </a:p>
          <a:p>
            <a:r>
              <a:rPr lang="nb-NO" dirty="0" err="1" smtClean="0"/>
              <a:t>Østersund</a:t>
            </a:r>
            <a:r>
              <a:rPr lang="nb-NO" dirty="0" smtClean="0"/>
              <a:t> </a:t>
            </a:r>
            <a:r>
              <a:rPr lang="nb-NO" dirty="0" err="1" smtClean="0"/>
              <a:t>kommune/Mica</a:t>
            </a:r>
            <a:endParaRPr lang="nb-NO" dirty="0" smtClean="0"/>
          </a:p>
          <a:p>
            <a:r>
              <a:rPr lang="nb-NO" dirty="0" smtClean="0"/>
              <a:t>Stjørdal kommune</a:t>
            </a:r>
          </a:p>
          <a:p>
            <a:r>
              <a:rPr lang="nb-NO" dirty="0" err="1" smtClean="0"/>
              <a:t>Mittuniversitetet</a:t>
            </a:r>
            <a:endParaRPr lang="nb-NO" dirty="0" smtClean="0"/>
          </a:p>
          <a:p>
            <a:r>
              <a:rPr lang="nb-NO" dirty="0" err="1" smtClean="0"/>
              <a:t>Tisip</a:t>
            </a:r>
            <a:endParaRPr lang="nb-NO" dirty="0" smtClean="0"/>
          </a:p>
          <a:p>
            <a:r>
              <a:rPr lang="nb-NO" dirty="0" err="1" smtClean="0"/>
              <a:t>NAV-Sør-Trøndelag</a:t>
            </a:r>
            <a:endParaRPr lang="nb-NO" dirty="0" smtClean="0"/>
          </a:p>
          <a:p>
            <a:r>
              <a:rPr lang="nb-NO" dirty="0" smtClean="0"/>
              <a:t>Kim-senteret</a:t>
            </a:r>
          </a:p>
          <a:p>
            <a:r>
              <a:rPr lang="nb-NO" dirty="0" smtClean="0"/>
              <a:t>Landstinget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42C0-135F-4FFE-BE75-8D01D2B1B00B}" type="slidenum">
              <a:rPr lang="nb-NO" smtClean="0"/>
              <a:pPr/>
              <a:t>6</a:t>
            </a:fld>
            <a:endParaRPr lang="nb-NO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b="1" dirty="0" smtClean="0"/>
              <a:t>Mål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323528" y="1268760"/>
            <a:ext cx="8352928" cy="5328592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nb-NO" dirty="0" smtClean="0"/>
              <a:t>Utvikle</a:t>
            </a:r>
            <a:r>
              <a:rPr lang="nb-NO" dirty="0" smtClean="0"/>
              <a:t>, prøve ut og evaluere tjenester og tiltak som kan bidra til økt integrering av mennesker med psykiske problemer og derved forbedre den sosiale og helsemessig situasjon for denne del av </a:t>
            </a:r>
            <a:r>
              <a:rPr lang="nb-NO" dirty="0" smtClean="0"/>
              <a:t>befolkningen</a:t>
            </a:r>
          </a:p>
          <a:p>
            <a:pPr>
              <a:buFontTx/>
              <a:buChar char="-"/>
            </a:pPr>
            <a:endParaRPr lang="nb-NO" dirty="0" smtClean="0"/>
          </a:p>
          <a:p>
            <a:pPr>
              <a:buFontTx/>
              <a:buChar char="-"/>
            </a:pPr>
            <a:r>
              <a:rPr lang="nb-NO" dirty="0" smtClean="0"/>
              <a:t>Styrke </a:t>
            </a:r>
            <a:r>
              <a:rPr lang="nb-NO" dirty="0" smtClean="0"/>
              <a:t>kunnskapen om hvordan ulike integrerende tiltak virker hver for seg og </a:t>
            </a:r>
            <a:r>
              <a:rPr lang="nb-NO" dirty="0" smtClean="0"/>
              <a:t>samlet</a:t>
            </a:r>
          </a:p>
          <a:p>
            <a:pPr>
              <a:buFontTx/>
              <a:buChar char="-"/>
            </a:pPr>
            <a:endParaRPr lang="nb-NO" dirty="0" smtClean="0"/>
          </a:p>
          <a:p>
            <a:pPr>
              <a:buFontTx/>
              <a:buChar char="-"/>
            </a:pPr>
            <a:r>
              <a:rPr lang="nb-NO" dirty="0" smtClean="0"/>
              <a:t>Øke </a:t>
            </a:r>
            <a:r>
              <a:rPr lang="nb-NO" dirty="0" smtClean="0"/>
              <a:t>kompetansen hos tjenesteutøvere og brukere om hvordan tjenestesystemet </a:t>
            </a:r>
            <a:r>
              <a:rPr lang="nb-NO" dirty="0" smtClean="0"/>
              <a:t>fungerer </a:t>
            </a:r>
            <a:r>
              <a:rPr lang="nb-NO" dirty="0" smtClean="0"/>
              <a:t/>
            </a:r>
            <a:br>
              <a:rPr lang="nb-NO" dirty="0" smtClean="0"/>
            </a:br>
            <a:endParaRPr lang="nb-NO" dirty="0" smtClean="0"/>
          </a:p>
          <a:p>
            <a:pPr>
              <a:buFontTx/>
              <a:buChar char="-"/>
            </a:pPr>
            <a:r>
              <a:rPr lang="nb-NO" dirty="0" smtClean="0"/>
              <a:t>Utvikle brukerorganiseringen og brukerinnflytelse, spesielt blant ungdom</a:t>
            </a:r>
            <a:endParaRPr lang="nb-NO" sz="2600" dirty="0" smtClean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42C0-135F-4FFE-BE75-8D01D2B1B00B}" type="slidenum">
              <a:rPr lang="nb-NO" smtClean="0"/>
              <a:pPr/>
              <a:t>7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Begreper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54006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nb-NO" dirty="0" smtClean="0"/>
              <a:t>Underveis i prosjektet har noen begreper stått mer sentralt.</a:t>
            </a:r>
          </a:p>
          <a:p>
            <a:pPr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u="sng" dirty="0" smtClean="0"/>
              <a:t>Arbeidsform </a:t>
            </a:r>
            <a:r>
              <a:rPr lang="nb-NO" dirty="0" smtClean="0"/>
              <a:t>er hvordan man tilnærmer seg  en oppgave og legger opp arbeidet mht. kartlegging, samarbeid, prosess og struktur samt anvendelse av kunnskap.</a:t>
            </a:r>
          </a:p>
          <a:p>
            <a:pPr marL="0" indent="0">
              <a:buNone/>
            </a:pPr>
            <a:r>
              <a:rPr lang="nb-NO" dirty="0" smtClean="0"/>
              <a:t>Bruk </a:t>
            </a:r>
            <a:r>
              <a:rPr lang="nb-NO" dirty="0" smtClean="0"/>
              <a:t>av verktøy vil  som regel ha stor betydning for arbeidsformen.</a:t>
            </a:r>
          </a:p>
          <a:p>
            <a:pPr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u="sng" dirty="0" smtClean="0"/>
              <a:t>Tiltak</a:t>
            </a:r>
            <a:r>
              <a:rPr lang="nb-NO" dirty="0" smtClean="0"/>
              <a:t> er en systematisk innsats for å frambringe en ønsket endring på individuelt, gruppe, organisasjon eller samfunnsnivå .</a:t>
            </a:r>
          </a:p>
          <a:p>
            <a:pPr marL="0" indent="0">
              <a:buNone/>
            </a:pPr>
            <a:r>
              <a:rPr lang="nb-NO" dirty="0" smtClean="0"/>
              <a:t>Godt </a:t>
            </a:r>
            <a:r>
              <a:rPr lang="nb-NO" dirty="0" smtClean="0"/>
              <a:t>utviklede tiltak må sies å være ”verktøy” i sosialt arbeid.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42C0-135F-4FFE-BE75-8D01D2B1B00B}" type="slidenum">
              <a:rPr lang="nb-NO" smtClean="0"/>
              <a:pPr/>
              <a:t>8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Tiltaksarbeid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5256584"/>
          </a:xfrm>
        </p:spPr>
        <p:txBody>
          <a:bodyPr>
            <a:normAutofit/>
          </a:bodyPr>
          <a:lstStyle/>
          <a:p>
            <a:r>
              <a:rPr lang="nb-NO" dirty="0" smtClean="0"/>
              <a:t>Å sette i verk tiltak overfor marginaliserte personer i arbeidslivet handler om sosialt tiltaksarbeid, dvs. å få til målretta samarbeid med brukerne av tiltak (og andre) og bidra til å motivere dem til å ta i bruk egne ressurser på en systematisk måte. </a:t>
            </a:r>
          </a:p>
          <a:p>
            <a:r>
              <a:rPr lang="nb-NO" dirty="0" smtClean="0"/>
              <a:t>Det handler også om å kunne balansere krav og medvirkning på en slik måte at deltakerne i tiltaket føler seg ivaretatt, blir motiverte og opplever mestring.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42C0-135F-4FFE-BE75-8D01D2B1B00B}" type="slidenum">
              <a:rPr lang="nb-NO" smtClean="0"/>
              <a:pPr/>
              <a:t>9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1102</TotalTime>
  <Words>532</Words>
  <Application>Microsoft Office PowerPoint</Application>
  <PresentationFormat>Skjermfremvisning (4:3)</PresentationFormat>
  <Paragraphs>117</Paragraphs>
  <Slides>13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13</vt:i4>
      </vt:variant>
    </vt:vector>
  </HeadingPairs>
  <TitlesOfParts>
    <vt:vector size="14" baseType="lpstr">
      <vt:lpstr>Office-tema</vt:lpstr>
      <vt:lpstr>Sosial integrering av mennesker med psykiske problemer</vt:lpstr>
      <vt:lpstr>Behov for sosial integrering</vt:lpstr>
      <vt:lpstr>Krav om sosial integrering</vt:lpstr>
      <vt:lpstr>Bakgrunn for prosjektet</vt:lpstr>
      <vt:lpstr>Prosjektperioden</vt:lpstr>
      <vt:lpstr>Deltakere</vt:lpstr>
      <vt:lpstr>Mål</vt:lpstr>
      <vt:lpstr>Begreper</vt:lpstr>
      <vt:lpstr>Tiltaksarbeid</vt:lpstr>
      <vt:lpstr>Arbeidsform</vt:lpstr>
      <vt:lpstr>Hjemmesiden for prosjektet  </vt:lpstr>
      <vt:lpstr>Utfordringer </vt:lpstr>
      <vt:lpstr>Oppsummering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Alternative arbeidsformer og, aktuelle tiltak og tilnærminger for inkludering av mennesker med psykiske lidelser i arbeidslivet</dc:title>
  <dc:creator>kjj</dc:creator>
  <cp:lastModifiedBy>kjj</cp:lastModifiedBy>
  <cp:revision>60</cp:revision>
  <dcterms:created xsi:type="dcterms:W3CDTF">2011-09-02T11:12:53Z</dcterms:created>
  <dcterms:modified xsi:type="dcterms:W3CDTF">2011-10-27T04:44:02Z</dcterms:modified>
</cp:coreProperties>
</file>